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90" r:id="rId3"/>
    <p:sldId id="287" r:id="rId4"/>
    <p:sldId id="288" r:id="rId5"/>
    <p:sldId id="289" r:id="rId6"/>
    <p:sldId id="291" r:id="rId7"/>
    <p:sldId id="293" r:id="rId8"/>
    <p:sldId id="294" r:id="rId9"/>
    <p:sldId id="295" r:id="rId10"/>
    <p:sldId id="296" r:id="rId11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0" autoAdjust="0"/>
    <p:restoredTop sz="94660"/>
  </p:normalViewPr>
  <p:slideViewPr>
    <p:cSldViewPr>
      <p:cViewPr varScale="1">
        <p:scale>
          <a:sx n="80" d="100"/>
          <a:sy n="80" d="100"/>
        </p:scale>
        <p:origin x="90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2EF6-822B-48A1-A2A2-D8DED31A7B0E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4CBC-D3D7-4193-AC91-150744CB42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89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4CBC-D3D7-4193-AC91-150744CB42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8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509120"/>
            <a:ext cx="7543800" cy="1524000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bg1"/>
                </a:solidFill>
              </a:rPr>
              <a:t/>
            </a:r>
            <a:br>
              <a:rPr lang="ru-RU" sz="4000" dirty="0">
                <a:solidFill>
                  <a:schemeClr val="bg1"/>
                </a:solidFill>
              </a:rPr>
            </a:br>
            <a:r>
              <a:rPr lang="ru-RU" sz="4000" b="1" dirty="0">
                <a:solidFill>
                  <a:srgbClr val="FF0000"/>
                </a:solidFill>
                <a:latin typeface="TimesNewRoman,Bold"/>
              </a:rPr>
              <a:t>ЛОКАЦИОННЫЕ СИСТЕМЫ </a:t>
            </a:r>
            <a:r>
              <a:rPr lang="ru-RU" sz="4000" b="1" dirty="0" smtClean="0">
                <a:solidFill>
                  <a:srgbClr val="FF0000"/>
                </a:solidFill>
                <a:latin typeface="TimesNewRoman,Bold"/>
              </a:rPr>
              <a:t>ОЧУВСТВЛЕНИЯ</a:t>
            </a:r>
            <a:endParaRPr lang="ru-RU" sz="4000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pic>
        <p:nvPicPr>
          <p:cNvPr id="7" name="Picture 2" descr="ÐÐ°ÑÑÐ¸Ð½ÐºÐ¸ Ð¿Ð¾ Ð·Ð°Ð¿ÑÐ¾ÑÑ Ð­ÐÐÐÐÐÐ¢Ð« ÐÐÐ¤ÐÐ ÐÐÐ¦ÐÐÐÐÐ«Ð¥ Ð¡ÐÐ¡Ð¢ÐÐ ÑÐ¾Ð±Ð¾ÑÐ¾Ð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9572"/>
            <a:ext cx="6428296" cy="4285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50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980728"/>
            <a:ext cx="817675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i="1" dirty="0"/>
              <a:t>Обнаруживаемые и измеряемые объекты: </a:t>
            </a:r>
            <a:r>
              <a:rPr lang="ru-RU" sz="2000" dirty="0"/>
              <a:t>из любых материалов.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Преимущества</a:t>
            </a:r>
            <a:r>
              <a:rPr lang="ru-RU" sz="2000" i="1" dirty="0"/>
              <a:t>: </a:t>
            </a:r>
            <a:r>
              <a:rPr lang="ru-RU" sz="2000" dirty="0"/>
              <a:t>высокая точность по сравнению с другими бесконтактными датчиками, малые размеры и масса, повышенная надежность, простота конструкции и технологии изготовления, работа без искажений в средах с повышенным уровнем электромагнитных и иных помех (например, сварка и др.), возможность нормально функционировать во взрывоопасных и с повышенной радиацией зонах, а также в условиях повышенных вибраций, при ударных нагрузках и в других экстремальных условиях.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Недостатки</a:t>
            </a:r>
            <a:r>
              <a:rPr lang="ru-RU" sz="2000" i="1" dirty="0"/>
              <a:t>: </a:t>
            </a:r>
            <a:r>
              <a:rPr lang="ru-RU" sz="2000" dirty="0"/>
              <a:t>малая дальность действия, завышают показания при движении объекта, ограниченные функциональные возможности - невозможность обеспечения технического зрения, распознавания формы, цвета объемных деталей и т. п., недостаточное в ряде случаев быстродействие (ограничивается скоростью звука в данной среде, для воздуха — 330 м/с).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4815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1" y="476672"/>
            <a:ext cx="80555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400" b="1" dirty="0" smtClean="0"/>
              <a:t>ЛОКАЦИОННЫЕ системы очувствления</a:t>
            </a:r>
          </a:p>
          <a:p>
            <a:pPr indent="457200" algn="ctr"/>
            <a:r>
              <a:rPr lang="ru-RU" sz="2400" dirty="0" smtClean="0"/>
              <a:t>(с активным или пассивным методом обнаружения)</a:t>
            </a:r>
          </a:p>
          <a:p>
            <a:pPr indent="457200" algn="ctr"/>
            <a:r>
              <a:rPr lang="ru-RU" sz="2400" dirty="0" smtClean="0"/>
              <a:t> </a:t>
            </a:r>
          </a:p>
          <a:p>
            <a:pPr indent="457200" algn="just"/>
            <a:r>
              <a:rPr lang="ru-RU" sz="2400" dirty="0" smtClean="0"/>
              <a:t>Используют </a:t>
            </a:r>
            <a:r>
              <a:rPr lang="ru-RU" sz="2400" dirty="0"/>
              <a:t>для измерения, когда применение СТЗ нецелесообразно или невозможно. Применяют в качестве датчиков безопасности для предотвращения столкновения подвижных частей манипулятора с предметами, позволяет обеспечить измерение таких параметров, как расстояние до объектов, скорость движения, их </a:t>
            </a:r>
            <a:r>
              <a:rPr lang="ru-RU" sz="2400" dirty="0" smtClean="0"/>
              <a:t>размеры</a:t>
            </a:r>
            <a:r>
              <a:rPr lang="ru-RU" sz="2400" dirty="0"/>
              <a:t>, обнаружение препятствий, а также исследование механических, электрофизических, акустических и других параметров объектов. В качестве дополнительных параметров измерения могут выступать зазоры, перекосы, твердость, толщина материала или покрытия, проскальзывание, наличие внутренних дефектов и многие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186592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99702" y="1052736"/>
            <a:ext cx="817675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/>
              <a:t>Измерительная информация локационных систем получается и преобразуется на основе ряда физических методов преобразования</a:t>
            </a:r>
            <a:r>
              <a:rPr lang="ru-RU" sz="24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акустических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магнитных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оптических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радиационных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радиоволновых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тепловых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электрических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электромагнитных</a:t>
            </a:r>
            <a:r>
              <a:rPr lang="ru-RU" sz="2400" i="1" dirty="0"/>
              <a:t>, </a:t>
            </a:r>
            <a:endParaRPr lang="ru-RU" sz="2400" i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i="1" dirty="0" smtClean="0"/>
              <a:t>пневматических</a:t>
            </a:r>
            <a:r>
              <a:rPr lang="ru-RU" sz="2400" i="1" dirty="0"/>
              <a:t>.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765106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1" y="620688"/>
            <a:ext cx="805554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С помощью </a:t>
            </a:r>
            <a:r>
              <a:rPr lang="ru-RU" sz="2000" b="1" dirty="0"/>
              <a:t>акустических датчиков</a:t>
            </a:r>
            <a:r>
              <a:rPr lang="ru-RU" sz="2000" dirty="0"/>
              <a:t> могут быть обнаружены внутренние дефекты изделий, измерены их толщина и акустические характеристики материала. Позволяют сравнительно простым программным путем в режиме «реального времени» получить интегральную оценку формы поверхности, провести классификацию объектов.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Погрешность </a:t>
            </a:r>
            <a:r>
              <a:rPr lang="ru-RU" sz="2000" i="1" dirty="0"/>
              <a:t>измерений:</a:t>
            </a:r>
            <a:r>
              <a:rPr lang="ru-RU" sz="2000" dirty="0"/>
              <a:t> </a:t>
            </a:r>
            <a:endParaRPr lang="ru-RU" sz="2000" dirty="0" smtClean="0"/>
          </a:p>
          <a:p>
            <a:pPr indent="457200" algn="just"/>
            <a:r>
              <a:rPr lang="ru-RU" sz="2000" dirty="0" smtClean="0"/>
              <a:t>линейная </a:t>
            </a:r>
            <a:r>
              <a:rPr lang="ru-RU" sz="2000" dirty="0"/>
              <a:t>до 2 % на расстоянии до 200 см; </a:t>
            </a:r>
            <a:endParaRPr lang="ru-RU" sz="2000" dirty="0" smtClean="0"/>
          </a:p>
          <a:p>
            <a:pPr indent="457200" algn="just"/>
            <a:r>
              <a:rPr lang="ru-RU" sz="2000" dirty="0" smtClean="0"/>
              <a:t>угловая </a:t>
            </a:r>
            <a:r>
              <a:rPr lang="ru-RU" sz="2000" dirty="0"/>
              <a:t>до ±17°; </a:t>
            </a:r>
            <a:endParaRPr lang="ru-RU" sz="2000" dirty="0" smtClean="0"/>
          </a:p>
          <a:p>
            <a:pPr indent="457200" algn="just"/>
            <a:r>
              <a:rPr lang="ru-RU" sz="2000" dirty="0" smtClean="0"/>
              <a:t>чувствительность </a:t>
            </a:r>
            <a:r>
              <a:rPr lang="ru-RU" sz="2000" dirty="0"/>
              <a:t>(удаленность объекта), см: </a:t>
            </a:r>
            <a:r>
              <a:rPr lang="ru-RU" sz="2000" dirty="0" smtClean="0"/>
              <a:t>20-1000</a:t>
            </a:r>
            <a:r>
              <a:rPr lang="ru-RU" sz="2000" dirty="0"/>
              <a:t>; </a:t>
            </a:r>
            <a:endParaRPr lang="ru-RU" sz="2000" dirty="0" smtClean="0"/>
          </a:p>
          <a:p>
            <a:pPr indent="457200" algn="just"/>
            <a:r>
              <a:rPr lang="ru-RU" sz="2000" dirty="0" smtClean="0"/>
              <a:t>обнаруживаемые </a:t>
            </a:r>
            <a:r>
              <a:rPr lang="ru-RU" sz="2000" dirty="0"/>
              <a:t>и измеряемые объекты: из любых материалов</a:t>
            </a:r>
            <a:r>
              <a:rPr lang="ru-RU" sz="2000" dirty="0" smtClean="0"/>
              <a:t>.</a:t>
            </a:r>
          </a:p>
          <a:p>
            <a:pPr indent="457200" algn="just"/>
            <a:r>
              <a:rPr lang="ru-RU" sz="2000" i="1" dirty="0" smtClean="0"/>
              <a:t>Преимущества</a:t>
            </a:r>
            <a:r>
              <a:rPr lang="ru-RU" sz="2000" i="1" dirty="0"/>
              <a:t>: </a:t>
            </a:r>
            <a:r>
              <a:rPr lang="ru-RU" sz="2000" dirty="0"/>
              <a:t>возможность использования при работе в газовой среде, и в условиях, затрудняющих или исключающих применение оптических средств (сильно задымленный воздух, наличие пара, оптических помех от электросварки и т. п.), долговечность.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Недостатки</a:t>
            </a:r>
            <a:r>
              <a:rPr lang="ru-RU" sz="2000" i="1" dirty="0"/>
              <a:t>:</a:t>
            </a:r>
            <a:r>
              <a:rPr lang="ru-RU" sz="2000" dirty="0"/>
              <a:t> ограничена способность обнаружения малых тел, низкая точность по сравнению с датчиками других </a:t>
            </a:r>
            <a:r>
              <a:rPr lang="ru-RU" sz="2000" dirty="0" smtClean="0"/>
              <a:t>типов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499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1044019"/>
            <a:ext cx="81767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b="1" dirty="0"/>
              <a:t>Оптические локационные датчики </a:t>
            </a:r>
            <a:r>
              <a:rPr lang="ru-RU" sz="2000" dirty="0"/>
              <a:t>основаны на эффектах взаимодействия света с поверхностью объекта (отражение, поглощение, рассеяние и т. д.) и предназначены для обнаружения объектов в рабочей зоне адаптивного робота и определения таких параметров, как координаты объекта, его герметические размеры, цвет, структура поверхности и др.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Погрешность </a:t>
            </a:r>
            <a:r>
              <a:rPr lang="ru-RU" sz="2000" i="1" dirty="0"/>
              <a:t>измерений: </a:t>
            </a:r>
            <a:r>
              <a:rPr lang="ru-RU" sz="2000" dirty="0"/>
              <a:t>±2,0 мм на расстоянии до 200 см; чувствительность (удаленность объекта), см: до 200 и более; обнаруживаемые и измеряемые объекты: непрозрачные.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Преимущества</a:t>
            </a:r>
            <a:r>
              <a:rPr lang="ru-RU" sz="2000" i="1" dirty="0"/>
              <a:t>:</a:t>
            </a:r>
            <a:r>
              <a:rPr lang="ru-RU" sz="2000" dirty="0"/>
              <a:t> На точность измерения не влияет размер и скорость перемещения объекта; </a:t>
            </a:r>
            <a:endParaRPr lang="ru-RU" sz="2000" dirty="0" smtClean="0"/>
          </a:p>
          <a:p>
            <a:pPr indent="457200" algn="just"/>
            <a:r>
              <a:rPr lang="ru-RU" sz="2000" i="1" dirty="0" smtClean="0"/>
              <a:t>Недостатки</a:t>
            </a:r>
            <a:r>
              <a:rPr lang="ru-RU" sz="2000" i="1" dirty="0"/>
              <a:t>: </a:t>
            </a:r>
            <a:r>
              <a:rPr lang="ru-RU" sz="2000" dirty="0"/>
              <a:t>Работоспособность зависит от освещенности, запыленности и других факторов среды. Низкий срок службы и прочность источников света и </a:t>
            </a:r>
            <a:r>
              <a:rPr lang="ru-RU" sz="2000" dirty="0" err="1"/>
              <a:t>светоприемников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5253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438919"/>
            <a:ext cx="817675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b="1" dirty="0"/>
              <a:t>Электромагнитные преобразователи </a:t>
            </a:r>
            <a:r>
              <a:rPr lang="ru-RU" sz="1900" dirty="0"/>
              <a:t>применяют для измерения следующих величин: расстояний до металлического объекта, угловых перемещений металлического объекта или его узлов, толщины покрытий или объекта, вибраций (смещений, скорости, ускорений) металлических объектов, механических напряжений в металлическом объекте, а также для обнаружения металлических объектов, нарушений </a:t>
            </a:r>
            <a:r>
              <a:rPr lang="ru-RU" sz="1900" dirty="0" err="1"/>
              <a:t>сплошности</a:t>
            </a:r>
            <a:r>
              <a:rPr lang="ru-RU" sz="1900" dirty="0"/>
              <a:t> их материала и структуры материала. Наиболее перспективно применение электромагнитных преобразователей для определения деталей или однотипных узлов из стали той или иной марки, особенно в условиях массового производства и на сборочных операциях. </a:t>
            </a:r>
            <a:endParaRPr lang="ru-RU" sz="1900" dirty="0" smtClean="0"/>
          </a:p>
          <a:p>
            <a:pPr indent="457200" algn="just"/>
            <a:r>
              <a:rPr lang="ru-RU" sz="1900" i="1" dirty="0" smtClean="0"/>
              <a:t>Погрешность </a:t>
            </a:r>
            <a:r>
              <a:rPr lang="ru-RU" sz="1900" i="1" dirty="0"/>
              <a:t>измерений: </a:t>
            </a:r>
            <a:r>
              <a:rPr lang="ru-RU" sz="1900" dirty="0"/>
              <a:t>±(0,01-8,0) мм; чувствительность (удаленность объекта), см:  12; Обнаруживаемые и измеряемые объекты: металлические. </a:t>
            </a:r>
            <a:endParaRPr lang="ru-RU" sz="1900" dirty="0" smtClean="0"/>
          </a:p>
          <a:p>
            <a:pPr indent="457200" algn="just"/>
            <a:r>
              <a:rPr lang="ru-RU" sz="1900" i="1" dirty="0" smtClean="0"/>
              <a:t>Преимущества</a:t>
            </a:r>
            <a:r>
              <a:rPr lang="ru-RU" sz="1900" i="1" dirty="0"/>
              <a:t>:</a:t>
            </a:r>
            <a:r>
              <a:rPr lang="ru-RU" sz="1900" dirty="0"/>
              <a:t> хорошее быстродействие, высокая чувствительность, статическая точность, надежно работают при воздействии мешающих факторов — повышен- ной температуре, интенсивном световом излучении, загрязненности воздуха и поверхности свариваемых изделий, прочность, малые размеры. </a:t>
            </a:r>
            <a:endParaRPr lang="ru-RU" sz="1900" dirty="0" smtClean="0"/>
          </a:p>
          <a:p>
            <a:pPr indent="457200" algn="just"/>
            <a:r>
              <a:rPr lang="ru-RU" sz="1900" i="1" dirty="0" smtClean="0"/>
              <a:t>Недостатки</a:t>
            </a:r>
            <a:r>
              <a:rPr lang="ru-RU" sz="1900" i="1" dirty="0"/>
              <a:t>:</a:t>
            </a:r>
            <a:r>
              <a:rPr lang="ru-RU" sz="1900" dirty="0"/>
              <a:t> точность зависит от размера, свойств объекта и скорости его перемещения. Взаимодействуют только с металлическими объектами.</a:t>
            </a:r>
          </a:p>
        </p:txBody>
      </p:sp>
    </p:spTree>
    <p:extLst>
      <p:ext uri="{BB962C8B-B14F-4D97-AF65-F5344CB8AC3E}">
        <p14:creationId xmlns:p14="http://schemas.microsoft.com/office/powerpoint/2010/main" val="406348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2106722"/>
            <a:ext cx="81767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/>
              <a:t>Локационные радиационные датчики </a:t>
            </a:r>
            <a:r>
              <a:rPr lang="ru-RU" sz="2400" dirty="0"/>
              <a:t>для измерения расстояний делят на две группы: </a:t>
            </a:r>
            <a:endParaRPr lang="ru-RU" sz="2400" dirty="0" smtClean="0"/>
          </a:p>
          <a:p>
            <a:pPr indent="457200" algn="just"/>
            <a:endParaRPr lang="ru-RU" sz="2400" dirty="0" smtClean="0"/>
          </a:p>
          <a:p>
            <a:pPr indent="-450000" algn="just">
              <a:buAutoNum type="arabicParenR"/>
            </a:pPr>
            <a:r>
              <a:rPr lang="ru-RU" sz="2400" i="1" dirty="0" smtClean="0"/>
              <a:t>устройства</a:t>
            </a:r>
            <a:r>
              <a:rPr lang="ru-RU" sz="2400" i="1" dirty="0"/>
              <a:t>, основанные на измерении интенсивности пучка прямого излучения; </a:t>
            </a:r>
            <a:endParaRPr lang="ru-RU" sz="2400" i="1" dirty="0" smtClean="0"/>
          </a:p>
          <a:p>
            <a:pPr indent="-450000" algn="just">
              <a:buAutoNum type="arabicParenR"/>
            </a:pPr>
            <a:r>
              <a:rPr lang="ru-RU" sz="2400" i="1" dirty="0" smtClean="0"/>
              <a:t>устройства</a:t>
            </a:r>
            <a:r>
              <a:rPr lang="ru-RU" sz="2400" i="1" dirty="0"/>
              <a:t>, основанные на измерении интенсивности рассеянного излучения. 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46115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1556792"/>
            <a:ext cx="817675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В устройствах </a:t>
            </a:r>
            <a:r>
              <a:rPr lang="ru-RU" sz="2000" b="1" dirty="0"/>
              <a:t>I группы </a:t>
            </a:r>
            <a:r>
              <a:rPr lang="ru-RU" sz="2000" dirty="0"/>
              <a:t>источник излучения связан с объектом, расстояние до которого измеряется, а детектор находится в месте измерения. При постоянстве характеристик среды между источником излучения и детектором, показания детектора зависят только от расстояния. При малых измеряемых расстояниях точность измерения невелика из-за влияния </a:t>
            </a:r>
            <a:r>
              <a:rPr lang="ru-RU" sz="2000" dirty="0" err="1"/>
              <a:t>неучитываемых</a:t>
            </a:r>
            <a:r>
              <a:rPr lang="ru-RU" sz="2000" dirty="0"/>
              <a:t> геометрических факторов. Недостатки метода: большие размеры и масса аппаратуры вследствие необходимости вводить биологическую и </a:t>
            </a:r>
            <a:r>
              <a:rPr lang="ru-RU" sz="2000" dirty="0" err="1"/>
              <a:t>антифоновую</a:t>
            </a:r>
            <a:r>
              <a:rPr lang="ru-RU" sz="2000" dirty="0"/>
              <a:t> защиту; необходимость установки источника излучения на объект, скорость которого измеряется; нелинейность показаний детектора, требующая математической обработки результатов измерений.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5185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702" y="6370230"/>
            <a:ext cx="80555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35332"/>
            <a:ext cx="54726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NewRoman,Bold"/>
              </a:rPr>
              <a:t>ЛОКАЦИОННЫЕ СИСТЕМЫ ОЧУВСТВЛЕНИЯ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9702" y="1279788"/>
            <a:ext cx="817675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/>
              <a:t>С помощью устройств </a:t>
            </a:r>
            <a:r>
              <a:rPr lang="ru-RU" sz="2000" b="1" dirty="0"/>
              <a:t>II группы </a:t>
            </a:r>
            <a:r>
              <a:rPr lang="ru-RU" sz="2000" dirty="0"/>
              <a:t>измеряют характеристики рассеянного излучения. В этом случае детектор и источник расположены рядом с одной стороны объекта. Недостатки метода: сильная нелинейность измерительной характеристики, влияние формы объекта на результаты измерения, </a:t>
            </a:r>
            <a:r>
              <a:rPr lang="ru-RU" sz="2000" dirty="0" err="1"/>
              <a:t>невоспроизводимость</a:t>
            </a:r>
            <a:r>
              <a:rPr lang="ru-RU" sz="2000" dirty="0"/>
              <a:t> результатов для объектов, размеры которых меньше размеров сечения пучка излучения. Пневматические (струйные) системы очувствления используются для анализа как внешней, так и внутренней информации промышленных роботов. Измеряются такие физические параметры, как линейное и угловое перемещения, расстояние (линейные размеры и наличие деталей), скорость, ускорение, усилие, температура, давление. Погрешность измерений: ±0,01 мм; чувствительность (удаленность объекта), см: </a:t>
            </a:r>
            <a:r>
              <a:rPr lang="ru-RU" sz="2000" dirty="0" smtClean="0"/>
              <a:t>1</a:t>
            </a:r>
            <a:r>
              <a:rPr lang="ru-RU" sz="2000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631809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0EF6100A922A141BDC4428F72AEC990" ma:contentTypeVersion="2" ma:contentTypeDescription="Создание документа." ma:contentTypeScope="" ma:versionID="6a8061c80811e6aabf04a54a7eaf3525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4fb284098a3be6fba72aceb51ee732f0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D9BAA-2116-468D-811E-1AF9BFBC749E}"/>
</file>

<file path=customXml/itemProps2.xml><?xml version="1.0" encoding="utf-8"?>
<ds:datastoreItem xmlns:ds="http://schemas.openxmlformats.org/officeDocument/2006/customXml" ds:itemID="{A2DB2C83-3BE9-4462-8D5D-7167B583269E}"/>
</file>

<file path=customXml/itemProps3.xml><?xml version="1.0" encoding="utf-8"?>
<ds:datastoreItem xmlns:ds="http://schemas.openxmlformats.org/officeDocument/2006/customXml" ds:itemID="{41F1ED32-06FA-4324-834A-07755EBF16A9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2012</TotalTime>
  <Words>1001</Words>
  <Application>Microsoft Office PowerPoint</Application>
  <PresentationFormat>Экран (4:3)</PresentationFormat>
  <Paragraphs>60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Impact</vt:lpstr>
      <vt:lpstr>Times New Roman</vt:lpstr>
      <vt:lpstr>TimesNewRoman,Bold</vt:lpstr>
      <vt:lpstr>Wingdings</vt:lpstr>
      <vt:lpstr>NewsPrint</vt:lpstr>
      <vt:lpstr> ЛОКАЦИОННЫЕ СИСТЕМЫ ОЧУВСТВЛЕНИЯ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системы роботов</dc:title>
  <dc:creator>ДОМ</dc:creator>
  <cp:lastModifiedBy>Пользователь</cp:lastModifiedBy>
  <cp:revision>89</cp:revision>
  <cp:lastPrinted>2018-10-16T11:12:53Z</cp:lastPrinted>
  <dcterms:created xsi:type="dcterms:W3CDTF">2017-11-15T07:02:51Z</dcterms:created>
  <dcterms:modified xsi:type="dcterms:W3CDTF">2018-11-20T11:25:28Z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